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67" r:id="rId4"/>
    <p:sldId id="270" r:id="rId5"/>
    <p:sldId id="271" r:id="rId6"/>
    <p:sldId id="272" r:id="rId7"/>
    <p:sldId id="273" r:id="rId8"/>
    <p:sldId id="274" r:id="rId9"/>
    <p:sldId id="276" r:id="rId10"/>
    <p:sldId id="277" r:id="rId11"/>
    <p:sldId id="284" r:id="rId12"/>
    <p:sldId id="275" r:id="rId13"/>
    <p:sldId id="281" r:id="rId14"/>
    <p:sldId id="282" r:id="rId15"/>
    <p:sldId id="283" r:id="rId16"/>
    <p:sldId id="280" r:id="rId17"/>
    <p:sldId id="279" r:id="rId18"/>
    <p:sldId id="256" r:id="rId19"/>
    <p:sldId id="257" r:id="rId20"/>
    <p:sldId id="258" r:id="rId21"/>
    <p:sldId id="259" r:id="rId22"/>
    <p:sldId id="260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3F5B-EEFD-44BB-B938-B121AD615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C242A-C8E7-4038-84D8-D3413A5FF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F0B4-0FF8-4084-A317-6A7B6A4D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BE84-F829-421E-AF95-06068629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855AB-906F-46FE-883A-BB378EE7C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79C3-67D0-4C61-8110-C5350A87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23F37-90EA-43DA-A1AE-68243F312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B459A-088B-42A4-BFA4-6952C597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D716-A2AD-482C-A6E5-5F84E0F7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BAB7F-EE3D-4007-8CEC-583FF447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6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880AB-3093-44E8-83D3-72383D5C0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EE6F7-EF55-488C-B983-20EFC15DA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D987-0D11-48D6-BAEA-9F4781F72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CD577-51CB-49CC-AF56-84F9EEC4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C8B99-E744-458A-B18F-50EBB781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6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A635-0868-4AC7-B977-AD9D9FAD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930A-AA58-4061-8603-D3D327912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E9BE2-82B4-4BE6-B842-4028C0B31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3A712-B182-4206-AC7D-02F20484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60AE7-93B3-408E-955F-D63B6E12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1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2186-3337-4578-B930-E27E03CB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15D8C-F755-4C7C-924C-203DA7893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35238-5B3D-44C4-AF66-ADCBD0E0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1370-6C19-4D2C-A7BE-701A4ACB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AB995-0656-4351-B0B6-4819DBFF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0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3DB2-93BE-486E-A4F7-F2EAAEAA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A662-1B68-4907-84DB-02F8685B7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191F2-976C-4C04-91B8-8B7BBF124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8E931-1DB4-4F2E-B0C6-EF3E85EB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D4546-615E-4A46-B7C3-BBF23410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B2A74-C065-4099-A985-9F25BC37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20E7-67F6-4CDC-ACC8-B1348DE4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0F820-7216-4475-837B-004D1602E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E0012-AAE5-4FA8-A2A4-58D3B5D13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95216-B8FE-4E33-8186-408D9337F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1EF19-46E8-4950-9E7D-C7F853E0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D0881-C6D6-4BDE-AA2D-F26C374F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71E5C-4DC5-4CD9-9C46-5139BD15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7888E-D332-46D0-AA27-83213913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B23E-3FA9-4566-BB46-BF7ABD10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8A7D47-73B1-499E-8832-5E15CCFD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2B8B1-2CB5-47A7-A7B3-FB228F6C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AC07E-DE33-44BA-982C-C0B7F174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1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DE4303-79E5-4668-9861-00B8FC0B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997E0-0CD2-4FDE-8932-DE686378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B5E7-B0EE-4284-9AA1-BC937050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8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E3A9-B400-462E-92DF-CAFAD121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79B9-F605-473D-8082-D3591D8B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17C05-C201-4D35-86AA-67F80BD43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BD6D1-8B65-45C5-8D85-6E41A722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846F8-2842-414A-A575-B1702311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EEA20-786B-46AD-9BA4-1E3B602D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6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294F-728C-4E74-A611-B5AD89F5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03F13-EA02-4194-9737-64A7FFDFE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C8CD4-815F-4948-BF08-27A98C980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B8DD9-972E-455D-BD94-DA339EA1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F6E94-E2BF-46BC-B387-8410F27D1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0336E-D19B-4289-8544-810C3553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1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30485-0A61-4A64-BE5A-2B7F9CAB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4D94B-3D83-48CF-9141-D4CDAB84C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71BCC-C49C-45F5-B31D-7E29E7E4C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2D8E6-3733-4A54-844A-4A204CE46FD9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FCCD0-FCF0-4262-8B4B-6A809B28F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E81BE-EFD5-45C7-940F-AEB2A9DB6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24B50-60BD-4B7D-9A43-56936D18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0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cipy.org/doc/scipy/reference/generated/scipy.cluster.hierarchy.linkage.html#scipy.cluster.hierarchy.linkage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0F49-496C-4E69-AB61-319AF49E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Picture 1" descr="Machine generated alternative text:&#10;1. Reusing scarch effort from previous searches: Online MAPF algorithms replan frequently, and two &#10;successive time-limited MAPF problem instances are usually similar to each other. Therefore, we propose to &#10;search incrementally and reuse information from the previous search to speed up the next one. &#10;2. Adjusting the time horizon automatically based on the congestion and the CPU time budget: A &#10;longer time horizon typically results in less replanning and a better solution quality. Ilowever, it typically also &#10;results in more CPU time needed to solve each time-limited MAPF problem instance. Therefore, we propose to &#10;design a mechanism that adjusts the time horizon automatically before each replanning episode and trades-off &#10;between the CPU time needed to solve each time-limited MA PF problem instance, the mlmber of replanning &#10;episodes, and the resulting solution quality in order to maximize the overall throughput. We also propcxse to &#10;develop a measure for the progress of the robots that is also taken into account when determining the time &#10;horizon, with the purpose to guarantee the completeness of the online MAPF algorithm by avoiding deadlocks &#10;and livelocks. &#10;3. Grouping thc robots and planning in parallel: When solving a time-limited MAPF problem instance, &#10;only thcxse collisions need to be taken into account that can happen within the time horizon. The smaller the &#10;time horizon, the fewer collisions a robot can have with other robots within the time horizon. Therefore, we &#10;propose to split all robots into several groups that do not have collisions with each other and plan for these &#10;groups separately or in parallel. Note that ECBS currently scales to far fewer than one thousand robots, as &#10;shown in Figure l, but, by using such grouping method, we believe that we might be able to reduce the number &#10;of robots in each group to around fifty to one hundred, which is in the range that a version of EC,BS with our &#10;enhancements from Research Direction 1 might be able to handle. &#10;4. Looking beyond the timc horizon: Online MAPF algorithms focus only on the congestion within the time &#10;horizon but ignore the congestion beyond it, which could result in a poor solution quality. Therefore, we propose &#10;to design online MAPF algorithms that plan collision-free paths within the time horizon and paths that could &#10;have collisions but balance the traffic distribution across the whole floor and thus avoid congestion beyond the &#10;time horizon. ">
            <a:extLst>
              <a:ext uri="{FF2B5EF4-FFF2-40B4-BE49-F238E27FC236}">
                <a16:creationId xmlns:a16="http://schemas.microsoft.com/office/drawing/2014/main" id="{7DA114C9-7209-43D0-845C-D6DD59738D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35" b="19086"/>
          <a:stretch/>
        </p:blipFill>
        <p:spPr bwMode="auto">
          <a:xfrm>
            <a:off x="600727" y="2103436"/>
            <a:ext cx="10990545" cy="216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5A81E-D61D-4208-B1CA-CD3FF7C81470}"/>
              </a:ext>
            </a:extLst>
          </p:cNvPr>
          <p:cNvSpPr txBox="1">
            <a:spLocks/>
          </p:cNvSpPr>
          <p:nvPr/>
        </p:nvSpPr>
        <p:spPr>
          <a:xfrm>
            <a:off x="838200" y="4689445"/>
            <a:ext cx="10515600" cy="1487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2400" dirty="0"/>
              <a:t>Two questions: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/>
              <a:t>How do  we group the agents?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How do we resolve collisions between different groups?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79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1000 agents,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dirty="0"/>
                  <a:t>sorting center map,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ward</a:t>
                </a:r>
                <a:r>
                  <a:rPr lang="en-US" altLang="zh-CN" dirty="0"/>
                  <a:t> linkage, distance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  <a:blipFill>
                <a:blip r:embed="rId2"/>
                <a:stretch>
                  <a:fillRect l="-1000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8892CCA-9F60-4321-8EE1-ADE4E84E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62847"/>
            <a:ext cx="12191999" cy="61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1000 agents,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dirty="0"/>
                  <a:t>sorting center map,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ward</a:t>
                </a:r>
                <a:r>
                  <a:rPr lang="en-US" altLang="zh-CN" dirty="0"/>
                  <a:t> linkage, distance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  <a:blipFill>
                <a:blip r:embed="rId2"/>
                <a:stretch>
                  <a:fillRect l="-1000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6023557-2FBA-4957-AAAE-73905C1A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1309"/>
            <a:ext cx="12191998" cy="62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5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4327-0944-493C-AFC9-F6F43E2B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766B824-1B85-4290-AD4E-CB0FC2CC48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86689177"/>
                  </p:ext>
                </p:extLst>
              </p:nvPr>
            </p:nvGraphicFramePr>
            <p:xfrm>
              <a:off x="838200" y="1825625"/>
              <a:ext cx="10515597" cy="303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3547">
                      <a:extLst>
                        <a:ext uri="{9D8B030D-6E8A-4147-A177-3AD203B41FA5}">
                          <a16:colId xmlns:a16="http://schemas.microsoft.com/office/drawing/2014/main" val="1044491318"/>
                        </a:ext>
                      </a:extLst>
                    </a:gridCol>
                    <a:gridCol w="4666025">
                      <a:extLst>
                        <a:ext uri="{9D8B030D-6E8A-4147-A177-3AD203B41FA5}">
                          <a16:colId xmlns:a16="http://schemas.microsoft.com/office/drawing/2014/main" val="2335167818"/>
                        </a:ext>
                      </a:extLst>
                    </a:gridCol>
                    <a:gridCol w="4666025">
                      <a:extLst>
                        <a:ext uri="{9D8B030D-6E8A-4147-A177-3AD203B41FA5}">
                          <a16:colId xmlns:a16="http://schemas.microsoft.com/office/drawing/2014/main" val="815807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Linkage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98087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Minimizes the probability of </a:t>
                          </a:r>
                          <a:r>
                            <a:rPr lang="en-US" dirty="0" err="1"/>
                            <a:t>replanning</a:t>
                          </a:r>
                          <a:r>
                            <a:rPr lang="en-US" dirty="0"/>
                            <a:t> when merging groups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Always generates two extremely large clusters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6474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Complete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Doesn’t work at all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752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Generates a nice-looking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Sensitive to the large number used in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674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Weighted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Generates a nice-looking dendrogram</a:t>
                          </a:r>
                        </a:p>
                        <a:p>
                          <a:r>
                            <a:rPr lang="en-US" dirty="0"/>
                            <a:t>Less sensitive to the large number used in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874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Ward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 resulting clusters are the most balanced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Less sensitive to the large number used in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16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766B824-1B85-4290-AD4E-CB0FC2CC48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86689177"/>
                  </p:ext>
                </p:extLst>
              </p:nvPr>
            </p:nvGraphicFramePr>
            <p:xfrm>
              <a:off x="838200" y="1825625"/>
              <a:ext cx="10515597" cy="303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3547">
                      <a:extLst>
                        <a:ext uri="{9D8B030D-6E8A-4147-A177-3AD203B41FA5}">
                          <a16:colId xmlns:a16="http://schemas.microsoft.com/office/drawing/2014/main" val="1044491318"/>
                        </a:ext>
                      </a:extLst>
                    </a:gridCol>
                    <a:gridCol w="4666025">
                      <a:extLst>
                        <a:ext uri="{9D8B030D-6E8A-4147-A177-3AD203B41FA5}">
                          <a16:colId xmlns:a16="http://schemas.microsoft.com/office/drawing/2014/main" val="2335167818"/>
                        </a:ext>
                      </a:extLst>
                    </a:gridCol>
                    <a:gridCol w="4666025">
                      <a:extLst>
                        <a:ext uri="{9D8B030D-6E8A-4147-A177-3AD203B41FA5}">
                          <a16:colId xmlns:a16="http://schemas.microsoft.com/office/drawing/2014/main" val="8158071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Linkage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980873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Single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Minimizes the probability of </a:t>
                          </a:r>
                          <a:r>
                            <a:rPr lang="en-US" dirty="0" err="1"/>
                            <a:t>replanning</a:t>
                          </a:r>
                          <a:r>
                            <a:rPr lang="en-US" dirty="0"/>
                            <a:t> when merging groups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Always generates two extremely large clusters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6474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Complete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5457" t="-280328" r="-522" b="-4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77528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Generates a nice-looking dendrogram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5457" t="-380328" r="-522" b="-3704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96742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Weighted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457" t="-279048" r="-100522" b="-1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74874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Ward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457" t="-379048" r="-100522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41168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530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3935-039C-4153-B57C-AADA1398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collisions when merging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BE49-5AA1-468F-AAB2-F8F1785A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 not consider WHCA* because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he grouping idea does not help it.</a:t>
            </a:r>
          </a:p>
          <a:p>
            <a:endParaRPr lang="en-US" dirty="0"/>
          </a:p>
          <a:p>
            <a:r>
              <a:rPr lang="en-US" dirty="0"/>
              <a:t>Idea 1: </a:t>
            </a:r>
          </a:p>
          <a:p>
            <a:pPr lvl="1"/>
            <a:r>
              <a:rPr lang="en-US" dirty="0"/>
              <a:t>Use the independence detection framework</a:t>
            </a:r>
          </a:p>
          <a:p>
            <a:pPr lvl="1"/>
            <a:endParaRPr lang="en-US" dirty="0"/>
          </a:p>
          <a:p>
            <a:r>
              <a:rPr lang="en-US" dirty="0"/>
              <a:t>Idea 2:</a:t>
            </a:r>
          </a:p>
          <a:p>
            <a:pPr lvl="1"/>
            <a:r>
              <a:rPr lang="en-US" dirty="0"/>
              <a:t>Merge the high-level trees of ECBS or PBS lazily</a:t>
            </a:r>
          </a:p>
          <a:p>
            <a:pPr lvl="1"/>
            <a:r>
              <a:rPr lang="en-US" dirty="0"/>
              <a:t>Similar to Wolfgang’s CBS with optimal task assignment.</a:t>
            </a:r>
          </a:p>
          <a:p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2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3935-039C-4153-B57C-AADA1398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collisions when merging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8FBE49-5AA1-468F-AAB2-F8F1785AF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PBS:</a:t>
                </a:r>
              </a:p>
              <a:p>
                <a:pPr lvl="1"/>
                <a:r>
                  <a:rPr lang="en-US" dirty="0"/>
                  <a:t>Input: the open lists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to-be-merged agent groups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Procedure:</a:t>
                </a:r>
              </a:p>
              <a:p>
                <a:pPr lvl="2"/>
                <a:r>
                  <a:rPr lang="en-US" dirty="0"/>
                  <a:t>Initialize an empty open list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While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are non-empty</a:t>
                </a:r>
              </a:p>
              <a:p>
                <a:pPr lvl="3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𝑜𝑝𝑒𝑛</m:t>
                    </m:r>
                  </m:oMath>
                </a14:m>
                <a:r>
                  <a:rPr lang="en-US" dirty="0"/>
                  <a:t> is empty:</a:t>
                </a:r>
              </a:p>
              <a:p>
                <a:pPr lvl="4"/>
                <a:r>
                  <a:rPr lang="en-US" dirty="0"/>
                  <a:t>Pick the best (=minimum number of collisions) unseen combination of nodes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one from each open list</a:t>
                </a:r>
              </a:p>
              <a:p>
                <a:pPr lvl="4"/>
                <a:r>
                  <a:rPr lang="en-US" dirty="0"/>
                  <a:t>Merge them into a meta node and add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𝑜𝑝𝑒𝑛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Pop a node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𝑜𝑝𝑒𝑛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Expand the node by PBS strategy</a:t>
                </a:r>
              </a:p>
              <a:p>
                <a:pPr lvl="3"/>
                <a:r>
                  <a:rPr lang="en-US" dirty="0"/>
                  <a:t>Terminate if a solution is found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8FBE49-5AA1-468F-AAB2-F8F1785AF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018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3935-039C-4153-B57C-AADA1398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collisions when merging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8FBE49-5AA1-468F-AAB2-F8F1785AF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ECBS:</a:t>
                </a:r>
              </a:p>
              <a:p>
                <a:pPr lvl="1"/>
                <a:r>
                  <a:rPr lang="en-US" dirty="0"/>
                  <a:t>Input: the open lists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to-be-merged agent groups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Procedure:</a:t>
                </a:r>
              </a:p>
              <a:p>
                <a:pPr lvl="2"/>
                <a:r>
                  <a:rPr lang="en-US" dirty="0"/>
                  <a:t>Initialize an empty focal list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𝑓𝑜𝑐𝑎𝑙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While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1≤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are non-empty</a:t>
                </a:r>
              </a:p>
              <a:p>
                <a:pPr lvl="3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𝑓𝑜𝑐𝑎𝑙</m:t>
                    </m:r>
                  </m:oMath>
                </a14:m>
                <a:r>
                  <a:rPr lang="en-US" dirty="0"/>
                  <a:t> is empty:</a:t>
                </a:r>
              </a:p>
              <a:p>
                <a:pPr lvl="4"/>
                <a:r>
                  <a:rPr lang="en-US" dirty="0"/>
                  <a:t>Pick the best (=smallest sum of </a:t>
                </a:r>
                <a:r>
                  <a:rPr lang="en-US" dirty="0" err="1"/>
                  <a:t>f_min</a:t>
                </a:r>
                <a:r>
                  <a:rPr lang="en-US" dirty="0"/>
                  <a:t>) unseen combination of nodes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one from each open list</a:t>
                </a:r>
              </a:p>
              <a:p>
                <a:pPr lvl="4"/>
                <a:r>
                  <a:rPr lang="en-US" dirty="0"/>
                  <a:t>Merge them into a meta node and add it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𝑓𝑜𝑐𝑎𝑙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 err="1"/>
                  <a:t>f_min</a:t>
                </a:r>
                <a:r>
                  <a:rPr lang="en-US" dirty="0"/>
                  <a:t> = sum of </a:t>
                </a:r>
                <a:r>
                  <a:rPr lang="en-US" dirty="0" err="1"/>
                  <a:t>f_min</a:t>
                </a:r>
                <a:r>
                  <a:rPr lang="en-US" dirty="0"/>
                  <a:t> of the top node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𝑜𝑝𝑒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1≤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dirty="0"/>
                  <a:t>Pop a node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𝑓𝑜𝑐𝑎𝑙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Expand the node by ECBS strategy</a:t>
                </a:r>
              </a:p>
              <a:p>
                <a:pPr lvl="3"/>
                <a:r>
                  <a:rPr lang="en-US" dirty="0"/>
                  <a:t>Terminate if a solution is found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8FBE49-5AA1-468F-AAB2-F8F1785AF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039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1000 agents,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dirty="0"/>
                  <a:t>sorting center map,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single</a:t>
                </a:r>
                <a:r>
                  <a:rPr lang="en-US" altLang="zh-CN" dirty="0"/>
                  <a:t> linkage, distance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  <a:blipFill>
                <a:blip r:embed="rId2"/>
                <a:stretch>
                  <a:fillRect l="-1000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E9842F5-61CD-48E0-87D0-D561C8C6D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62001"/>
            <a:ext cx="12191999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1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1000 agents,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dirty="0"/>
                  <a:t>sorting center map,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average</a:t>
                </a:r>
                <a:r>
                  <a:rPr lang="en-US" altLang="zh-CN" dirty="0"/>
                  <a:t> linkage, distance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  <a:blipFill>
                <a:blip r:embed="rId2"/>
                <a:stretch>
                  <a:fillRect l="-1000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2A3757-5092-47C0-8B72-5AAFF04D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06294"/>
            <a:ext cx="12191998" cy="61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4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CDDFB2-5DF3-4ABA-AC85-F24AFD3D6933}"/>
              </a:ext>
            </a:extLst>
          </p:cNvPr>
          <p:cNvSpPr txBox="1"/>
          <p:nvPr/>
        </p:nvSpPr>
        <p:spPr>
          <a:xfrm>
            <a:off x="592183" y="461554"/>
            <a:ext cx="23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agents, w=10, t=0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E0E0A-DA80-49E7-9CEA-48467A4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626"/>
            <a:ext cx="12192000" cy="44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26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2BC3B-93A9-48DC-B89F-65580E2D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09074"/>
            <a:ext cx="10698068" cy="6639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95B24-35EE-46D7-B13B-3A8D489B6793}"/>
              </a:ext>
            </a:extLst>
          </p:cNvPr>
          <p:cNvSpPr txBox="1"/>
          <p:nvPr/>
        </p:nvSpPr>
        <p:spPr>
          <a:xfrm>
            <a:off x="592183" y="461554"/>
            <a:ext cx="23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agents, w=10, t=5</a:t>
            </a:r>
          </a:p>
        </p:txBody>
      </p:sp>
    </p:spTree>
    <p:extLst>
      <p:ext uri="{BB962C8B-B14F-4D97-AF65-F5344CB8AC3E}">
        <p14:creationId xmlns:p14="http://schemas.microsoft.com/office/powerpoint/2010/main" val="339822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0F49-496C-4E69-AB61-319AF49E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8C2782-A751-45C9-83F8-D155FF06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Hierarchical clustering</a:t>
            </a:r>
          </a:p>
          <a:p>
            <a:pPr lvl="1"/>
            <a:r>
              <a:rPr lang="en-US" sz="2000" dirty="0"/>
              <a:t>Dendrogram: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Define a distance between two agents that captures the likelihood of their paths being collision-free.</a:t>
            </a:r>
          </a:p>
          <a:p>
            <a:pPr lvl="1"/>
            <a:r>
              <a:rPr lang="en-US" sz="2000" dirty="0"/>
              <a:t>Merge the groups in a “bottom-up” manner.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C2C72-D3CD-40CB-8CC6-E20EFE76F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13" y="2728500"/>
            <a:ext cx="7802574" cy="17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0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B40E7-6E59-4270-8C6F-B3258BFD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232916"/>
            <a:ext cx="8087854" cy="63921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BB712-7713-487D-938F-B3F584DA521D}"/>
              </a:ext>
            </a:extLst>
          </p:cNvPr>
          <p:cNvSpPr txBox="1"/>
          <p:nvPr/>
        </p:nvSpPr>
        <p:spPr>
          <a:xfrm>
            <a:off x="592183" y="461554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agents, w=10, t=10</a:t>
            </a:r>
          </a:p>
        </p:txBody>
      </p:sp>
    </p:spTree>
    <p:extLst>
      <p:ext uri="{BB962C8B-B14F-4D97-AF65-F5344CB8AC3E}">
        <p14:creationId xmlns:p14="http://schemas.microsoft.com/office/powerpoint/2010/main" val="4231194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64E117-6E9D-49ED-8967-506AEE79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309127"/>
            <a:ext cx="10574226" cy="6239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EF1C59-444A-4F18-ABE9-F1809204B98C}"/>
              </a:ext>
            </a:extLst>
          </p:cNvPr>
          <p:cNvSpPr txBox="1"/>
          <p:nvPr/>
        </p:nvSpPr>
        <p:spPr>
          <a:xfrm>
            <a:off x="592183" y="461554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agents, w=10, t=15</a:t>
            </a:r>
          </a:p>
        </p:txBody>
      </p:sp>
    </p:spTree>
    <p:extLst>
      <p:ext uri="{BB962C8B-B14F-4D97-AF65-F5344CB8AC3E}">
        <p14:creationId xmlns:p14="http://schemas.microsoft.com/office/powerpoint/2010/main" val="1385708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DB506-61FB-43A0-A0B9-AEA5A495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284846"/>
            <a:ext cx="10621857" cy="6477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2EA33-CBC0-46CA-B0BB-6BD14A38799D}"/>
              </a:ext>
            </a:extLst>
          </p:cNvPr>
          <p:cNvSpPr txBox="1"/>
          <p:nvPr/>
        </p:nvSpPr>
        <p:spPr>
          <a:xfrm>
            <a:off x="592183" y="461554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agents, w=10, t=20</a:t>
            </a:r>
          </a:p>
        </p:txBody>
      </p:sp>
    </p:spTree>
    <p:extLst>
      <p:ext uri="{BB962C8B-B14F-4D97-AF65-F5344CB8AC3E}">
        <p14:creationId xmlns:p14="http://schemas.microsoft.com/office/powerpoint/2010/main" val="210810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64F60-C7C0-4D79-B02D-E975E7D9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Potential Directions</a:t>
            </a:r>
            <a:endParaRPr lang="en-US" dirty="0"/>
          </a:p>
        </p:txBody>
      </p:sp>
      <p:pic>
        <p:nvPicPr>
          <p:cNvPr id="1025" name="Picture 1" descr="Machine generated alternative text:&#10;1. Reusing scarch effort from previous searches: Online MAPF algorithms replan frequently, and two &#10;successive time-limited MAPF problem instances are usually similar to each other. Therefore, we propose to &#10;search incrementally and reuse information from the previous search to speed up the next one. &#10;2. Adjusting the time horizon automatically based on the congestion and the CPU time budget: A &#10;longer time horizon typically results in less replanning and a better solution quality. Ilowever, it typically also &#10;results in more CPU time needed to solve each time-limited MAPF problem instance. Therefore, we propose to &#10;design a mechanism that adjusts the time horizon automatically before each replanning episode and trades-off &#10;between the CPU time needed to solve each time-limited MA PF problem instance, the mlmber of replanning &#10;episodes, and the resulting solution quality in order to maximize the overall throughput. We also propcxse to &#10;develop a measure for the progress of the robots that is also taken into account when determining the time &#10;horizon, with the purpose to guarantee the completeness of the online MAPF algorithm by avoiding deadlocks &#10;and livelocks. &#10;3. Grouping thc robots and planning in parallel: When solving a time-limited MAPF problem instance, &#10;only thcxse collisions need to be taken into account that can happen within the time horizon. The smaller the &#10;time horizon, the fewer collisions a robot can have with other robots within the time horizon. Therefore, we &#10;propose to split all robots into several groups that do not have collisions with each other and plan for these &#10;groups separately or in parallel. Note that ECBS currently scales to far fewer than one thousand robots, as &#10;shown in Figure l, but, by using such grouping method, we believe that we might be able to reduce the number &#10;of robots in each group to around fifty to one hundred, which is in the range that a version of EC,BS with our &#10;enhancements from Research Direction 1 might be able to handle. &#10;4. Looking beyond the timc horizon: Online MAPF algorithms focus only on the congestion within the time &#10;horizon but ignore the congestion beyond it, which could result in a poor solution quality. Therefore, we propose &#10;to design online MAPF algorithms that plan collision-free paths within the time horizon and paths that could &#10;have collisions but balance the traffic distribution across the whole floor and thus avoid congestion beyond the &#10;time horizon. ">
            <a:extLst>
              <a:ext uri="{FF2B5EF4-FFF2-40B4-BE49-F238E27FC236}">
                <a16:creationId xmlns:a16="http://schemas.microsoft.com/office/drawing/2014/main" id="{41B28A70-93D2-4909-8C90-CD8609BFD2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1439020"/>
            <a:ext cx="7839075" cy="476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3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3483-70B4-4F7A-B841-CB793996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E30950-6026-41EC-8A51-256D52F66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sz="2600" dirty="0"/>
                  <a:t>Distance matrix 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𝑙𝑜𝑐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𝑙𝑜𝑐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𝑀𝐷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𝑀𝐷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altLang="zh-CN" sz="2600" dirty="0"/>
                  <a:t>is the planning window.</a:t>
                </a:r>
              </a:p>
              <a:p>
                <a:pPr lvl="2"/>
                <a:endParaRPr lang="en-US" sz="2600" dirty="0"/>
              </a:p>
              <a:p>
                <a:r>
                  <a:rPr lang="en-US" sz="2600" dirty="0"/>
                  <a:t>Distance matrix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sepChr m:val="∣"/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𝑐𝑜𝑠𝑡</m:t>
                                        </m:r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𝑐𝑜𝑠𝑡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𝑀𝐷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p>
                                        </m:sSubSup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𝑀𝐷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func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600" i="1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zh-CN" sz="2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600" i="1" smtClean="0">
                                    <a:latin typeface="Cambria Math" panose="02040503050406030204" pitchFamily="18" charset="0"/>
                                  </a:rPr>
                                  <m:t>exists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𝑀𝐷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600" b="0" i="0" dirty="0">
                    <a:latin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6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600" b="0" i="0" dirty="0">
                    <a:latin typeface="Cambria Math" panose="02040503050406030204" pitchFamily="18" charset="0"/>
                  </a:rPr>
                  <a:t>) is a MDD that consists of paths that are at most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600" b="0" i="0" dirty="0">
                    <a:latin typeface="Cambria Math" panose="02040503050406030204" pitchFamily="18" charset="0"/>
                  </a:rPr>
                  <a:t> units longer than the shortest path.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sz="26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600" dirty="0">
                    <a:latin typeface="Cambria Math" panose="02040503050406030204" pitchFamily="18" charset="0"/>
                  </a:rPr>
                  <a:t>is the length of the shortest path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latin typeface="Cambria Math" panose="02040503050406030204" pitchFamily="18" charset="0"/>
                  </a:rPr>
                  <a:t> minus the length of the shortest path.</a:t>
                </a:r>
              </a:p>
              <a:p>
                <a:pPr lvl="1"/>
                <a:endParaRPr lang="en-US" sz="26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600" dirty="0">
                    <a:latin typeface="Cambria Math" panose="02040503050406030204" pitchFamily="18" charset="0"/>
                  </a:rPr>
                  <a:t>In practice, the runtime of building such distance matrix is durable, e.g., w</a:t>
                </a:r>
                <a:r>
                  <a:rPr lang="en-US" sz="2600" dirty="0">
                    <a:latin typeface="Cambria Math" panose="02040503050406030204" pitchFamily="18" charset="0"/>
                  </a:rPr>
                  <a:t>hen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</a:rPr>
                  <a:t> for 1000 agents on the sorting center map,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</a:rPr>
                  <a:t>runtime &lt;0.4s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</a:rPr>
                  <a:t>runtime &lt;1.4s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E30950-6026-41EC-8A51-256D52F66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0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27F1-8E3E-4E97-BB0D-9CCFD12D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9D74A4-9D92-4637-81A6-8488B5A58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sz="2400" dirty="0"/>
                  <a:t>Candidate methods for calculating the distance between the newly formed cluster u and each v.</a:t>
                </a:r>
              </a:p>
              <a:p>
                <a:r>
                  <a:rPr lang="en-US" sz="2400" dirty="0"/>
                  <a:t>Their time complexities are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altLang="zh-CN" sz="2400" dirty="0">
                    <a:latin typeface="Cambria Math" panose="02040503050406030204" pitchFamily="18" charset="0"/>
                  </a:rPr>
                  <a:t>In practice, the runtime of  hierarchical clustering is also durable, e.g., when using </a:t>
                </a:r>
                <a:r>
                  <a:rPr lang="en-US" altLang="zh-CN" sz="2400" b="1" dirty="0">
                    <a:latin typeface="Cambria Math" panose="02040503050406030204" pitchFamily="18" charset="0"/>
                  </a:rPr>
                  <a:t>Python 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for 1000 agents, </a:t>
                </a:r>
              </a:p>
              <a:p>
                <a:pPr lvl="1"/>
                <a:r>
                  <a:rPr lang="en-US" altLang="zh-CN" sz="2000" dirty="0">
                    <a:latin typeface="Cambria Math" panose="02040503050406030204" pitchFamily="18" charset="0"/>
                  </a:rPr>
                  <a:t>single = 0.01s, </a:t>
                </a:r>
              </a:p>
              <a:p>
                <a:pPr lvl="1"/>
                <a:r>
                  <a:rPr lang="en-US" altLang="zh-CN" sz="2000" dirty="0">
                    <a:latin typeface="Cambria Math" panose="02040503050406030204" pitchFamily="18" charset="0"/>
                  </a:rPr>
                  <a:t>others = 0.06s</a:t>
                </a:r>
                <a:endParaRPr lang="en-US" sz="20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9D74A4-9D92-4637-81A6-8488B5A58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624" t="-196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8106852-2D3F-4D12-9FC0-34DD7E1F3EA5}"/>
              </a:ext>
            </a:extLst>
          </p:cNvPr>
          <p:cNvGrpSpPr/>
          <p:nvPr/>
        </p:nvGrpSpPr>
        <p:grpSpPr>
          <a:xfrm>
            <a:off x="6225686" y="164534"/>
            <a:ext cx="5486400" cy="6528931"/>
            <a:chOff x="6217297" y="75875"/>
            <a:chExt cx="5486400" cy="65289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2AC1F-8E4F-4964-BB7D-E0631DC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7297" y="75875"/>
              <a:ext cx="5486400" cy="46532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F4BA1E-F1FE-4412-AF94-639A53DD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297" y="4818671"/>
              <a:ext cx="5486400" cy="178613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56D1EBE-0880-4484-ADD1-73C786FD4A29}"/>
              </a:ext>
            </a:extLst>
          </p:cNvPr>
          <p:cNvSpPr/>
          <p:nvPr/>
        </p:nvSpPr>
        <p:spPr>
          <a:xfrm>
            <a:off x="129686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https://docs.scipy.org/doc/scipy/reference/generated/scipy.cluster.hierarchy.linkage.html#scipy.cluster.hierarchy.linkage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0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1000 agents,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dirty="0"/>
                  <a:t>sorting center map,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single</a:t>
                </a:r>
                <a:r>
                  <a:rPr lang="en-US" altLang="zh-CN" dirty="0"/>
                  <a:t> linkage, distance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  <a:blipFill>
                <a:blip r:embed="rId2"/>
                <a:stretch>
                  <a:fillRect l="-1000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22B75FC-59BF-4536-BC89-CFEBF09F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710305"/>
            <a:ext cx="12192001" cy="61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D2E1BF-2747-425F-807E-7E3C6106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" y="499188"/>
            <a:ext cx="12186634" cy="58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2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1000 agents,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dirty="0"/>
                  <a:t>sorting center map,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complete</a:t>
                </a:r>
                <a:r>
                  <a:rPr lang="en-US" altLang="zh-CN" dirty="0"/>
                  <a:t> linkage, distance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  <a:blipFill>
                <a:blip r:embed="rId2"/>
                <a:stretch>
                  <a:fillRect l="-1000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DE7C24-038D-49A8-A81D-B83194563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2419"/>
            <a:ext cx="12191998" cy="61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1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1000 agents,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dirty="0"/>
                  <a:t>sorting center map,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average</a:t>
                </a:r>
                <a:r>
                  <a:rPr lang="en-US" altLang="zh-CN" dirty="0"/>
                  <a:t> linkage, distance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  <a:blipFill>
                <a:blip r:embed="rId2"/>
                <a:stretch>
                  <a:fillRect l="-1000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352FCA0-EC76-4DF9-9548-A0019309C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6999"/>
            <a:ext cx="12191998" cy="6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1000 agents,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:r>
                  <a:rPr lang="en-US" altLang="zh-CN" dirty="0"/>
                  <a:t>sorting center map,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weighted</a:t>
                </a:r>
                <a:r>
                  <a:rPr lang="en-US" altLang="zh-CN" dirty="0"/>
                  <a:t> linkage, distance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07D089-D4EC-4C86-B5FD-DE1944F45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0"/>
                <a:ext cx="12191999" cy="6176963"/>
              </a:xfrm>
              <a:blipFill>
                <a:blip r:embed="rId2"/>
                <a:stretch>
                  <a:fillRect l="-1000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E444637-CF5D-4690-94F4-CD28E32C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177"/>
            <a:ext cx="12191998" cy="625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81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787</Words>
  <Application>Microsoft Office PowerPoint</Application>
  <PresentationFormat>Widescreen</PresentationFormat>
  <Paragraphs>104</Paragraphs>
  <Slides>23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Motivation</vt:lpstr>
      <vt:lpstr>Motivation</vt:lpstr>
      <vt:lpstr>Distance matrix</vt:lpstr>
      <vt:lpstr>Hierarchical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Resolving collisions when merging </vt:lpstr>
      <vt:lpstr>Resolving collisions when merging </vt:lpstr>
      <vt:lpstr>Resolving collisions when merging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Jiaoyang Li</dc:creator>
  <cp:lastModifiedBy>Li Jiaoyang</cp:lastModifiedBy>
  <cp:revision>42</cp:revision>
  <dcterms:created xsi:type="dcterms:W3CDTF">2020-05-13T07:07:58Z</dcterms:created>
  <dcterms:modified xsi:type="dcterms:W3CDTF">2020-06-26T02:54:33Z</dcterms:modified>
</cp:coreProperties>
</file>